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notesMasterIdLst>
    <p:notesMasterId r:id="rId10"/>
  </p:notesMasterIdLst>
  <p:handoutMasterIdLst>
    <p:handoutMasterId r:id="rId11"/>
  </p:handoutMasterIdLst>
  <p:sldIdLst>
    <p:sldId id="323" r:id="rId3"/>
    <p:sldId id="2745" r:id="rId4"/>
    <p:sldId id="259" r:id="rId5"/>
    <p:sldId id="260" r:id="rId6"/>
    <p:sldId id="261" r:id="rId7"/>
    <p:sldId id="2744" r:id="rId8"/>
    <p:sldId id="263" r:id="rId9"/>
  </p:sldIdLst>
  <p:sldSz cx="12192000" cy="6858000"/>
  <p:notesSz cx="6858000" cy="9144000"/>
  <p:embeddedFontLst>
    <p:embeddedFont>
      <p:font typeface="汉仪正圆-55W" panose="02010600030101010101" charset="-122"/>
      <p:regular r:id="rId12"/>
    </p:embeddedFont>
    <p:embeddedFont>
      <p:font typeface="SimHei" panose="02010609060101010101" pitchFamily="49" charset="-122"/>
      <p:regular r:id="rId13"/>
    </p:embeddedFont>
    <p:embeddedFont>
      <p:font typeface="STXinwei" panose="02010800040101010101" pitchFamily="2" charset="-122"/>
      <p:regular r:id="rId14"/>
    </p:embeddedFont>
    <p:embeddedFont>
      <p:font typeface="Microsoft YaHei" panose="020B0503020204020204" pitchFamily="34" charset="-122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华光中圆_CNKI" panose="02000500000000000000" pitchFamily="2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68" d="100"/>
          <a:sy n="68" d="100"/>
        </p:scale>
        <p:origin x="8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  <a:t>2022/10/11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6798B7-50A7-D943-BCDB-F49D57328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D28AED3-5138-3044-A557-C196C679B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FBB2B-379B-304B-B319-A87FE8F1D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C289A7-50C8-DC48-A9F0-8A643CA87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FA4DDF-B547-B347-ACEF-BB14F31E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5273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60F5E-084A-D64D-98AD-9BCB75226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5E2C8-306F-4646-B0AF-4AACBBC93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36D21C-6FAD-614C-8E55-B1A6EE89C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943261-2F91-AD41-B908-AE451ABEF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962073-1DF7-7845-9AE3-FAA5CE4BB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19867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E8619A-187C-924D-9AA0-1D201D0DF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C73320-45E5-EF4A-A542-3C5608CC5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9E1E66-DCC5-8A4C-862E-9A5EEE33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6EE5E0-802E-A942-99F0-EEF32CEEC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0ED25D-7A7D-CF43-A2A0-783AAA7B6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5673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1B57BE-6781-3848-91D9-7CEB991B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6CC6E2-A67D-FA41-99F4-0250E6AA4C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55B191-B999-3442-B655-525F89146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BF1C2B-3DBC-5D4B-A974-81773A81A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382E8F-0AD6-6E47-B760-1966137C4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D9A669-16CA-7E45-B6A1-14AEBC355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8627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3E75D-555E-8D40-ABAB-1BE6692C0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53968D-BF4D-0942-953C-87AC0D4A8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21E098-1506-E042-8E46-9E1F25B3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4DE3CE-3ACF-CC4C-A9C3-D12EECE505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CE9FEC-276F-0142-8672-9A5F2C2A0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C779464-8F37-E247-9C62-8B6C87909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99A7E2-FC55-8F46-9214-C514E3D6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F49B31-4E32-8742-AD6C-B3A25912A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543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5AF4FA-C043-BD49-BED8-ACB6263B4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9936BF-5053-3A48-B07F-ACAD73EE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6EB541-A662-D148-8808-37ADA935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A471E89-41C6-1240-A522-DC8A0C944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1666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4AD9D18-824B-7E47-B5BF-659462DDB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B44C58-3673-B147-BDDD-922116D85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31D391-32BD-084E-BB8D-5C88954F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61412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43170-330D-AD44-B91A-73401CB88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08A699-73D7-5248-A46C-8035BEA40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C72663-FAED-8849-8731-D7194DA20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B097A1-8AF7-2541-8779-6B76252E8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6FFA9A-2E20-044A-8769-966817E21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C47415-86BC-8A40-ABA2-C5CBC567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26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1840A5-8D74-0046-8AE5-26ED9EB83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50DF59-27C6-2440-8947-EDA686C60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7E2C64-929F-5640-8E70-CA6B1921F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D0B01A-F796-D542-A685-671C475D8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995726-7A03-7F43-B772-0BEBFF7A0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CC1849-D17B-8544-8131-29ABF0FF3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124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F60A0-E651-9346-B52D-DD42D3A5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1EBA98-8068-9041-9EDE-A29E25754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E31831-58CF-BC49-A51F-B9BDF69E1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AE554-37F1-CF4D-8587-B6AFB140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B7FD3F-F494-6E4B-9576-806EBD318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87922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877A6D0-ECBD-4E45-887F-3B07CE02AE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CD7CE2-8A56-074F-B124-417AB1858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BBEC0B-17B4-4C4D-98D1-CDD8C4432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821A80-DF91-0E47-A646-763FD97FE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540F34-AEAF-1443-BADD-4FF89DEA8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43513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199113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 lang="zh-CN" altLang="en-US"/>
              <a:t>2022/10/11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7F3391-87DD-9B40-AE19-ED17D0D5F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C8A682-C5BB-4A4D-A587-7CEE02B78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1E498-61A2-F34D-B2E3-310C92DA68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4A004-0423-CC49-B2E0-CA2ED218AA26}" type="datetimeFigureOut">
              <a:rPr kumimoji="1" lang="zh-CN" altLang="en-US" smtClean="0"/>
              <a:t>2022/10/11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EAFD05-7272-A744-AEFA-7082D18E0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675356-8608-1F41-B3B8-C36CC3AFF1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8AC5C-3812-8E42-AF4F-CAE5903B4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4235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D66553D-DA32-8B40-AF61-62F34E7D56E1}"/>
              </a:ext>
            </a:extLst>
          </p:cNvPr>
          <p:cNvGrpSpPr/>
          <p:nvPr/>
        </p:nvGrpSpPr>
        <p:grpSpPr>
          <a:xfrm>
            <a:off x="0" y="0"/>
            <a:ext cx="12208625" cy="5717894"/>
            <a:chOff x="-16625" y="0"/>
            <a:chExt cx="12208625" cy="571789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5EB4D36-27C5-C549-A1C8-4AF96314D2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13000"/>
                      </a14:imgEffect>
                      <a14:imgEffect>
                        <a14:brightnessContrast bright="10000" contrast="13000"/>
                      </a14:imgEffect>
                    </a14:imgLayer>
                  </a14:imgProps>
                </a:ext>
              </a:extLst>
            </a:blip>
            <a:srcRect t="8107" b="21631"/>
            <a:stretch/>
          </p:blipFill>
          <p:spPr>
            <a:xfrm flipH="1">
              <a:off x="-8313" y="0"/>
              <a:ext cx="12192000" cy="5717894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3E786E0-3971-8C4E-93F7-630A8E1E4B9F}"/>
                </a:ext>
              </a:extLst>
            </p:cNvPr>
            <p:cNvSpPr/>
            <p:nvPr/>
          </p:nvSpPr>
          <p:spPr>
            <a:xfrm>
              <a:off x="-8313" y="0"/>
              <a:ext cx="12192000" cy="571789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19000"/>
                  </a:schemeClr>
                </a:gs>
                <a:gs pos="75000">
                  <a:schemeClr val="accent5">
                    <a:lumMod val="75000"/>
                  </a:schemeClr>
                </a:gs>
                <a:gs pos="99000">
                  <a:schemeClr val="accent5">
                    <a:lumMod val="50000"/>
                  </a:schemeClr>
                </a:gs>
                <a:gs pos="50000">
                  <a:schemeClr val="accent5">
                    <a:lumMod val="75000"/>
                    <a:alpha val="69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271C897-7323-234B-B7DC-02883020235B}"/>
                </a:ext>
              </a:extLst>
            </p:cNvPr>
            <p:cNvSpPr/>
            <p:nvPr/>
          </p:nvSpPr>
          <p:spPr>
            <a:xfrm flipH="1">
              <a:off x="-16625" y="1"/>
              <a:ext cx="12208625" cy="5717893"/>
            </a:xfrm>
            <a:prstGeom prst="rect">
              <a:avLst/>
            </a:prstGeom>
            <a:solidFill>
              <a:schemeClr val="tx1">
                <a:alpha val="2907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A6A2621F-C116-CD45-9A06-4CC696F2ACF2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89000"/>
                    </a14:imgEffect>
                    <a14:imgEffect>
                      <a14:brightnessContrast bright="81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302" y="375501"/>
            <a:ext cx="3687876" cy="784654"/>
          </a:xfrm>
          <a:prstGeom prst="rect">
            <a:avLst/>
          </a:prstGeom>
        </p:spPr>
      </p:pic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AD992059-5670-5B4C-AC59-74735F6BCAD9}"/>
              </a:ext>
            </a:extLst>
          </p:cNvPr>
          <p:cNvCxnSpPr>
            <a:cxnSpLocks/>
          </p:cNvCxnSpPr>
          <p:nvPr/>
        </p:nvCxnSpPr>
        <p:spPr>
          <a:xfrm>
            <a:off x="2050648" y="-2303315"/>
            <a:ext cx="577214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A429B3B9-D5E2-4942-98ED-1BA305FDC293}"/>
              </a:ext>
            </a:extLst>
          </p:cNvPr>
          <p:cNvSpPr txBox="1"/>
          <p:nvPr/>
        </p:nvSpPr>
        <p:spPr>
          <a:xfrm>
            <a:off x="2050648" y="-270074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组会汇报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B33305-AC91-5E43-9C8F-1AAADFF35A29}"/>
              </a:ext>
            </a:extLst>
          </p:cNvPr>
          <p:cNvSpPr txBox="1"/>
          <p:nvPr/>
        </p:nvSpPr>
        <p:spPr>
          <a:xfrm>
            <a:off x="591762" y="6088602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理学院</a:t>
            </a: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——2022.10.12</a:t>
            </a:r>
            <a:endParaRPr kumimoji="1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6CE93C-4D28-BD6E-4C35-8160B89769DA}"/>
              </a:ext>
            </a:extLst>
          </p:cNvPr>
          <p:cNvSpPr txBox="1"/>
          <p:nvPr/>
        </p:nvSpPr>
        <p:spPr>
          <a:xfrm>
            <a:off x="9614651" y="5915029"/>
            <a:ext cx="2335896" cy="747256"/>
          </a:xfrm>
          <a:prstGeom prst="rect">
            <a:avLst/>
          </a:prstGeom>
          <a:noFill/>
          <a:effectLst>
            <a:outerShdw blurRad="132452" dist="38100" dir="2640000" algn="tl" rotWithShape="0">
              <a:prstClr val="black">
                <a:alpha val="35217"/>
              </a:prstClr>
            </a:outerShdw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98DA0"/>
                </a:solidFill>
                <a:effectLst/>
                <a:uLnTx/>
                <a:uFillTx/>
                <a:latin typeface="STXinwei" panose="02010800040101010101" pitchFamily="2" charset="-122"/>
                <a:ea typeface="STXinwei" panose="02010800040101010101" pitchFamily="2" charset="-122"/>
                <a:cs typeface="+mn-cs"/>
              </a:rPr>
              <a:t>规格</a:t>
            </a: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Xinwei" panose="02010800040101010101" pitchFamily="2" charset="-122"/>
                <a:ea typeface="STXinwei" panose="02010800040101010101" pitchFamily="2" charset="-122"/>
                <a:cs typeface="+mn-cs"/>
              </a:rPr>
              <a:t>严格</a:t>
            </a:r>
            <a:endParaRPr kumimoji="1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TXinwei" panose="02010800040101010101" pitchFamily="2" charset="-122"/>
              <a:ea typeface="STXinwei" panose="0201080004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Xinwei" panose="02010800040101010101" pitchFamily="2" charset="-122"/>
                <a:ea typeface="STXinwei" panose="02010800040101010101" pitchFamily="2" charset="-122"/>
                <a:cs typeface="+mn-cs"/>
              </a:rPr>
              <a:t>                  </a:t>
            </a: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98DA0"/>
                </a:solidFill>
                <a:effectLst/>
                <a:uLnTx/>
                <a:uFillTx/>
                <a:latin typeface="STXinwei" panose="02010800040101010101" pitchFamily="2" charset="-122"/>
                <a:ea typeface="STXinwei" panose="02010800040101010101" pitchFamily="2" charset="-122"/>
                <a:cs typeface="+mn-cs"/>
              </a:rPr>
              <a:t>功夫</a:t>
            </a:r>
            <a:r>
              <a:rPr kumimoji="1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TXinwei" panose="02010800040101010101" pitchFamily="2" charset="-122"/>
                <a:ea typeface="STXinwei" panose="02010800040101010101" pitchFamily="2" charset="-122"/>
                <a:cs typeface="+mn-cs"/>
              </a:rPr>
              <a:t>到家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E64E839-B8F4-0AEB-F7BA-A7E6F619673F}"/>
              </a:ext>
            </a:extLst>
          </p:cNvPr>
          <p:cNvSpPr txBox="1"/>
          <p:nvPr/>
        </p:nvSpPr>
        <p:spPr>
          <a:xfrm>
            <a:off x="634624" y="1825684"/>
            <a:ext cx="9902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【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学海飞舟</a:t>
            </a:r>
            <a:r>
              <a:rPr kumimoji="1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】</a:t>
            </a: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理学院学长学姐经验分享（第一期）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DD0A0B8-97B2-6860-B9EC-2AB50E614EA5}"/>
              </a:ext>
            </a:extLst>
          </p:cNvPr>
          <p:cNvSpPr txBox="1"/>
          <p:nvPr/>
        </p:nvSpPr>
        <p:spPr>
          <a:xfrm>
            <a:off x="634627" y="2778965"/>
            <a:ext cx="5389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rPr>
              <a:t>保研、留学方向</a:t>
            </a:r>
          </a:p>
        </p:txBody>
      </p: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7FE41014-D2BD-057B-2148-AD79A4207DE1}"/>
              </a:ext>
            </a:extLst>
          </p:cNvPr>
          <p:cNvCxnSpPr>
            <a:cxnSpLocks/>
          </p:cNvCxnSpPr>
          <p:nvPr/>
        </p:nvCxnSpPr>
        <p:spPr>
          <a:xfrm>
            <a:off x="455989" y="1971530"/>
            <a:ext cx="0" cy="126066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3406ECFD-2454-B630-2152-36B21AA6A0BD}"/>
              </a:ext>
            </a:extLst>
          </p:cNvPr>
          <p:cNvCxnSpPr>
            <a:cxnSpLocks/>
          </p:cNvCxnSpPr>
          <p:nvPr/>
        </p:nvCxnSpPr>
        <p:spPr>
          <a:xfrm>
            <a:off x="534610" y="1971530"/>
            <a:ext cx="0" cy="12606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43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305CA896-123F-6544-9F83-B3FF0864ED2C}"/>
              </a:ext>
            </a:extLst>
          </p:cNvPr>
          <p:cNvGrpSpPr/>
          <p:nvPr/>
        </p:nvGrpSpPr>
        <p:grpSpPr>
          <a:xfrm>
            <a:off x="0" y="0"/>
            <a:ext cx="9141039" cy="6858000"/>
            <a:chOff x="0" y="0"/>
            <a:chExt cx="9141039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7428710-0863-8C44-A141-EF243A936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1039" cy="6858000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90A38057-CDB7-8D4B-A4DF-F43CA8CF4FE2}"/>
                </a:ext>
              </a:extLst>
            </p:cNvPr>
            <p:cNvSpPr/>
            <p:nvPr/>
          </p:nvSpPr>
          <p:spPr>
            <a:xfrm>
              <a:off x="0" y="0"/>
              <a:ext cx="9141039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2000">
                  <a:schemeClr val="bg1">
                    <a:alpha val="83876"/>
                  </a:schemeClr>
                </a:gs>
                <a:gs pos="32000">
                  <a:schemeClr val="bg1">
                    <a:alpha val="68458"/>
                  </a:schemeClr>
                </a:gs>
                <a:gs pos="76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E07C7942-3CEC-7243-B0DD-C137CBA72A2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9000"/>
                    </a14:imgEffect>
                    <a14:imgEffect>
                      <a14:brightnessContrast bright="81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625" y="175227"/>
            <a:ext cx="3687876" cy="784654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F113E675-BBE5-808C-2184-8417929F1C1F}"/>
              </a:ext>
            </a:extLst>
          </p:cNvPr>
          <p:cNvGrpSpPr/>
          <p:nvPr/>
        </p:nvGrpSpPr>
        <p:grpSpPr>
          <a:xfrm>
            <a:off x="7170018" y="1463857"/>
            <a:ext cx="4045075" cy="988901"/>
            <a:chOff x="7620000" y="1223835"/>
            <a:chExt cx="4045075" cy="988901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6DDFA71-8AA7-CCD6-6206-23C6DF7FE6C3}"/>
                </a:ext>
              </a:extLst>
            </p:cNvPr>
            <p:cNvSpPr txBox="1"/>
            <p:nvPr/>
          </p:nvSpPr>
          <p:spPr>
            <a:xfrm>
              <a:off x="7728075" y="1223835"/>
              <a:ext cx="883575" cy="923330"/>
            </a:xfrm>
            <a:prstGeom prst="rect">
              <a:avLst/>
            </a:prstGeom>
            <a:noFill/>
            <a:effectLst>
              <a:outerShdw blurRad="97523" dist="22710" dir="1500000" algn="tl" rotWithShape="0">
                <a:prstClr val="black">
                  <a:alpha val="30581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zh-CN" sz="5400" b="1" dirty="0">
                  <a:solidFill>
                    <a:srgbClr val="798DA0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Arial" panose="020B0604020202020204" pitchFamily="34" charset="0"/>
                </a:rPr>
                <a:t>01</a:t>
              </a:r>
              <a:endParaRPr kumimoji="1" lang="zh-CN" altLang="en-US" sz="5400" b="1" dirty="0">
                <a:solidFill>
                  <a:srgbClr val="798DA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E18EC89-C452-C163-F5CD-CC5962D18AB2}"/>
                </a:ext>
              </a:extLst>
            </p:cNvPr>
            <p:cNvSpPr txBox="1"/>
            <p:nvPr/>
          </p:nvSpPr>
          <p:spPr>
            <a:xfrm>
              <a:off x="8661145" y="1499003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郭子彦分享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37C0C0F-EF13-F0D3-C90E-26FA2E429F42}"/>
                </a:ext>
              </a:extLst>
            </p:cNvPr>
            <p:cNvSpPr txBox="1"/>
            <p:nvPr/>
          </p:nvSpPr>
          <p:spPr>
            <a:xfrm>
              <a:off x="8637050" y="1743715"/>
              <a:ext cx="1847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" name="直线连接符 10">
              <a:extLst>
                <a:ext uri="{FF2B5EF4-FFF2-40B4-BE49-F238E27FC236}">
                  <a16:creationId xmlns:a16="http://schemas.microsoft.com/office/drawing/2014/main" id="{09EAAFD5-50CE-093E-E23C-5D3DFB32D772}"/>
                </a:ext>
              </a:extLst>
            </p:cNvPr>
            <p:cNvCxnSpPr>
              <a:cxnSpLocks/>
            </p:cNvCxnSpPr>
            <p:nvPr/>
          </p:nvCxnSpPr>
          <p:spPr>
            <a:xfrm>
              <a:off x="7620000" y="2212736"/>
              <a:ext cx="4045075" cy="0"/>
            </a:xfrm>
            <a:prstGeom prst="line">
              <a:avLst/>
            </a:prstGeom>
            <a:ln w="19050">
              <a:solidFill>
                <a:srgbClr val="798DA0"/>
              </a:solidFill>
              <a:tailEnd type="diamond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61A35B6-E988-6138-B06B-DBB37160B0C2}"/>
              </a:ext>
            </a:extLst>
          </p:cNvPr>
          <p:cNvGrpSpPr/>
          <p:nvPr/>
        </p:nvGrpSpPr>
        <p:grpSpPr>
          <a:xfrm>
            <a:off x="7170018" y="2667894"/>
            <a:ext cx="4045075" cy="988901"/>
            <a:chOff x="7620000" y="1223835"/>
            <a:chExt cx="4045075" cy="988901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9442703E-E039-BC61-8C3E-732DAA9830F1}"/>
                </a:ext>
              </a:extLst>
            </p:cNvPr>
            <p:cNvSpPr txBox="1"/>
            <p:nvPr/>
          </p:nvSpPr>
          <p:spPr>
            <a:xfrm>
              <a:off x="7728075" y="1223835"/>
              <a:ext cx="883575" cy="923330"/>
            </a:xfrm>
            <a:prstGeom prst="rect">
              <a:avLst/>
            </a:prstGeom>
            <a:noFill/>
            <a:effectLst>
              <a:outerShdw blurRad="97523" dist="22710" dir="1500000" algn="tl" rotWithShape="0">
                <a:prstClr val="black">
                  <a:alpha val="30581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zh-CN" sz="5400" b="1" dirty="0">
                  <a:solidFill>
                    <a:srgbClr val="798DA0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Arial" panose="020B0604020202020204" pitchFamily="34" charset="0"/>
                </a:rPr>
                <a:t>02</a:t>
              </a:r>
              <a:endParaRPr kumimoji="1" lang="zh-CN" altLang="en-US" sz="5400" b="1" dirty="0">
                <a:solidFill>
                  <a:srgbClr val="798DA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8C61207-64BD-4B9B-AC9A-75F644F66B62}"/>
                </a:ext>
              </a:extLst>
            </p:cNvPr>
            <p:cNvSpPr txBox="1"/>
            <p:nvPr/>
          </p:nvSpPr>
          <p:spPr>
            <a:xfrm>
              <a:off x="8644702" y="1487453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郭宗良分享</a:t>
              </a:r>
            </a:p>
          </p:txBody>
        </p:sp>
        <p:cxnSp>
          <p:nvCxnSpPr>
            <p:cNvPr id="39" name="直线连接符 38">
              <a:extLst>
                <a:ext uri="{FF2B5EF4-FFF2-40B4-BE49-F238E27FC236}">
                  <a16:creationId xmlns:a16="http://schemas.microsoft.com/office/drawing/2014/main" id="{59E5770D-40CF-9310-3423-34495ECE1DE2}"/>
                </a:ext>
              </a:extLst>
            </p:cNvPr>
            <p:cNvCxnSpPr>
              <a:cxnSpLocks/>
            </p:cNvCxnSpPr>
            <p:nvPr/>
          </p:nvCxnSpPr>
          <p:spPr>
            <a:xfrm>
              <a:off x="7620000" y="2212736"/>
              <a:ext cx="4045075" cy="0"/>
            </a:xfrm>
            <a:prstGeom prst="line">
              <a:avLst/>
            </a:prstGeom>
            <a:ln w="19050">
              <a:solidFill>
                <a:srgbClr val="798DA0"/>
              </a:solidFill>
              <a:tailEnd type="diamond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5E736DB-9B42-A5BF-1420-57AB686C4AE0}"/>
              </a:ext>
            </a:extLst>
          </p:cNvPr>
          <p:cNvGrpSpPr/>
          <p:nvPr/>
        </p:nvGrpSpPr>
        <p:grpSpPr>
          <a:xfrm>
            <a:off x="7170018" y="3871931"/>
            <a:ext cx="4045075" cy="988901"/>
            <a:chOff x="7620000" y="1223835"/>
            <a:chExt cx="4045075" cy="988901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6776A93-2B7E-CA96-909C-DAD75EF4FC3E}"/>
                </a:ext>
              </a:extLst>
            </p:cNvPr>
            <p:cNvSpPr txBox="1"/>
            <p:nvPr/>
          </p:nvSpPr>
          <p:spPr>
            <a:xfrm>
              <a:off x="7728075" y="1223835"/>
              <a:ext cx="883575" cy="923330"/>
            </a:xfrm>
            <a:prstGeom prst="rect">
              <a:avLst/>
            </a:prstGeom>
            <a:noFill/>
            <a:effectLst>
              <a:outerShdw blurRad="97523" dist="22710" dir="1500000" algn="tl" rotWithShape="0">
                <a:prstClr val="black">
                  <a:alpha val="30581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zh-CN" sz="5400" b="1" dirty="0">
                  <a:solidFill>
                    <a:srgbClr val="798DA0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Arial" panose="020B0604020202020204" pitchFamily="34" charset="0"/>
                </a:rPr>
                <a:t>03</a:t>
              </a:r>
              <a:endParaRPr kumimoji="1" lang="zh-CN" altLang="en-US" sz="5400" b="1" dirty="0">
                <a:solidFill>
                  <a:srgbClr val="798DA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6271A0AA-34A9-DA71-494C-CB3B2F9EAD1D}"/>
                </a:ext>
              </a:extLst>
            </p:cNvPr>
            <p:cNvSpPr txBox="1"/>
            <p:nvPr/>
          </p:nvSpPr>
          <p:spPr>
            <a:xfrm>
              <a:off x="8637050" y="145466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陈炜分享</a:t>
              </a:r>
            </a:p>
          </p:txBody>
        </p:sp>
        <p:cxnSp>
          <p:nvCxnSpPr>
            <p:cNvPr id="44" name="直线连接符 43">
              <a:extLst>
                <a:ext uri="{FF2B5EF4-FFF2-40B4-BE49-F238E27FC236}">
                  <a16:creationId xmlns:a16="http://schemas.microsoft.com/office/drawing/2014/main" id="{A9F640AE-3DD0-B63C-82ED-B1FD250ED2B1}"/>
                </a:ext>
              </a:extLst>
            </p:cNvPr>
            <p:cNvCxnSpPr>
              <a:cxnSpLocks/>
            </p:cNvCxnSpPr>
            <p:nvPr/>
          </p:nvCxnSpPr>
          <p:spPr>
            <a:xfrm>
              <a:off x="7620000" y="2212736"/>
              <a:ext cx="4045075" cy="0"/>
            </a:xfrm>
            <a:prstGeom prst="line">
              <a:avLst/>
            </a:prstGeom>
            <a:ln w="19050">
              <a:solidFill>
                <a:srgbClr val="798DA0"/>
              </a:solidFill>
              <a:tailEnd type="diamond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760E5233-7A38-56E0-AD3E-E3DD0DFFB63F}"/>
              </a:ext>
            </a:extLst>
          </p:cNvPr>
          <p:cNvGrpSpPr/>
          <p:nvPr/>
        </p:nvGrpSpPr>
        <p:grpSpPr>
          <a:xfrm>
            <a:off x="7170018" y="5075969"/>
            <a:ext cx="4045075" cy="988901"/>
            <a:chOff x="7620000" y="1223835"/>
            <a:chExt cx="4045075" cy="988901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BEBC8C4-EC99-719B-946E-5FD5828B023D}"/>
                </a:ext>
              </a:extLst>
            </p:cNvPr>
            <p:cNvSpPr txBox="1"/>
            <p:nvPr/>
          </p:nvSpPr>
          <p:spPr>
            <a:xfrm>
              <a:off x="7728075" y="1223835"/>
              <a:ext cx="883575" cy="923330"/>
            </a:xfrm>
            <a:prstGeom prst="rect">
              <a:avLst/>
            </a:prstGeom>
            <a:noFill/>
            <a:effectLst>
              <a:outerShdw blurRad="97523" dist="22710" dir="1500000" algn="tl" rotWithShape="0">
                <a:prstClr val="black">
                  <a:alpha val="30581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kumimoji="1" lang="en-US" altLang="zh-CN" sz="5400" b="1" dirty="0">
                  <a:solidFill>
                    <a:srgbClr val="798DA0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Arial" panose="020B0604020202020204" pitchFamily="34" charset="0"/>
                </a:rPr>
                <a:t>04</a:t>
              </a:r>
              <a:endParaRPr kumimoji="1" lang="zh-CN" altLang="en-US" sz="5400" b="1" dirty="0">
                <a:solidFill>
                  <a:srgbClr val="798DA0"/>
                </a:solidFill>
                <a:latin typeface="SimHei" panose="02010609060101010101" pitchFamily="49" charset="-122"/>
                <a:ea typeface="SimHei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87E6E6CC-C93D-5087-A6B8-B235C90005C5}"/>
                </a:ext>
              </a:extLst>
            </p:cNvPr>
            <p:cNvSpPr txBox="1"/>
            <p:nvPr/>
          </p:nvSpPr>
          <p:spPr>
            <a:xfrm>
              <a:off x="8644702" y="1424107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400" b="1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郑紫阳分享</a:t>
              </a:r>
            </a:p>
          </p:txBody>
        </p:sp>
        <p:cxnSp>
          <p:nvCxnSpPr>
            <p:cNvPr id="49" name="直线连接符 48">
              <a:extLst>
                <a:ext uri="{FF2B5EF4-FFF2-40B4-BE49-F238E27FC236}">
                  <a16:creationId xmlns:a16="http://schemas.microsoft.com/office/drawing/2014/main" id="{20DB5B17-BE5F-C66A-B49B-7DCB07A82179}"/>
                </a:ext>
              </a:extLst>
            </p:cNvPr>
            <p:cNvCxnSpPr>
              <a:cxnSpLocks/>
            </p:cNvCxnSpPr>
            <p:nvPr/>
          </p:nvCxnSpPr>
          <p:spPr>
            <a:xfrm>
              <a:off x="7620000" y="2212736"/>
              <a:ext cx="4045075" cy="0"/>
            </a:xfrm>
            <a:prstGeom prst="line">
              <a:avLst/>
            </a:prstGeom>
            <a:ln w="19050">
              <a:solidFill>
                <a:srgbClr val="798DA0"/>
              </a:solidFill>
              <a:tailEnd type="diamond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5EA7773A-F053-19AE-D89D-99399946F013}"/>
              </a:ext>
            </a:extLst>
          </p:cNvPr>
          <p:cNvSpPr txBox="1"/>
          <p:nvPr/>
        </p:nvSpPr>
        <p:spPr>
          <a:xfrm>
            <a:off x="4038823" y="283644"/>
            <a:ext cx="954107" cy="1938992"/>
          </a:xfrm>
          <a:prstGeom prst="rect">
            <a:avLst/>
          </a:prstGeom>
          <a:noFill/>
          <a:effectLst>
            <a:outerShdw blurRad="82590" dist="42554" dir="192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目</a:t>
            </a:r>
            <a:endParaRPr kumimoji="1" lang="en-US" altLang="zh-CN" sz="6000" b="1" dirty="0">
              <a:solidFill>
                <a:schemeClr val="accent4">
                  <a:lumMod val="60000"/>
                  <a:lumOff val="40000"/>
                </a:schemeClr>
              </a:solidFill>
              <a:latin typeface="Yuanti SC" panose="02010600040101010101" pitchFamily="2" charset="-122"/>
              <a:ea typeface="Yuanti SC" panose="02010600040101010101" pitchFamily="2" charset="-122"/>
            </a:endParaRPr>
          </a:p>
          <a:p>
            <a:r>
              <a:rPr kumimoji="1" lang="zh-CN" altLang="en-US" sz="6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录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0FF71BA-C65F-6357-3FC1-8E3CD87AA1BA}"/>
              </a:ext>
            </a:extLst>
          </p:cNvPr>
          <p:cNvSpPr txBox="1"/>
          <p:nvPr/>
        </p:nvSpPr>
        <p:spPr>
          <a:xfrm rot="5400000">
            <a:off x="4385558" y="1652616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kumimoji="1" lang="zh-CN" altLang="en-US" sz="2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224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郭子彦分享</a:t>
            </a: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 descr="7b0a20202020227461726765744d6f64756c65223a202270726f636573734f6e6c696e65466f6e7473220a7d0a"/>
          <p:cNvSpPr txBox="1"/>
          <p:nvPr/>
        </p:nvSpPr>
        <p:spPr>
          <a:xfrm>
            <a:off x="1418590" y="3429000"/>
            <a:ext cx="549719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理学院19级本科2班班长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连续两次获得国家励志奖学金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大一学年学分绩排名</a:t>
            </a:r>
            <a:r>
              <a:rPr lang="en-US" altLang="zh-CN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42/64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大二、大三学年学分绩排名均为</a:t>
            </a:r>
            <a:r>
              <a:rPr lang="en-US" altLang="zh-CN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1/64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华光中圆_CNKI" panose="02000500000000000000" charset="-122"/>
                <a:sym typeface="汉仪正圆-55W" panose="00020600040101010101" pitchFamily="18" charset="-122"/>
              </a:rPr>
              <a:t>去向：哈工-鹏程实验室的联培直博</a:t>
            </a:r>
          </a:p>
        </p:txBody>
      </p:sp>
      <p:pic>
        <p:nvPicPr>
          <p:cNvPr id="1026" name="Image1"/>
          <p:cNvPicPr/>
          <p:nvPr>
            <p:custDataLst>
              <p:tags r:id="rId1"/>
            </p:custDataLst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7114540" y="763270"/>
            <a:ext cx="3726180" cy="444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郭宗良分享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429023"/>
            <a:ext cx="430559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原理学院学生会主席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成功保研到北京理工大学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北京理工大学机电学院面试与医工融合学院面试中均位列第1名</a:t>
            </a:r>
          </a:p>
        </p:txBody>
      </p:sp>
      <p:pic>
        <p:nvPicPr>
          <p:cNvPr id="1027" name="Image1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7430770" y="617855"/>
            <a:ext cx="3788410" cy="43853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陈炜分享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6763658" y="2080208"/>
            <a:ext cx="4044338" cy="2604967"/>
          </a:xfrm>
          <a:custGeom>
            <a:avLst/>
            <a:gdLst>
              <a:gd name="connsiteX0" fmla="*/ 0 w 4044338"/>
              <a:gd name="connsiteY0" fmla="*/ 0 h 2604967"/>
              <a:gd name="connsiteX1" fmla="*/ 4044338 w 4044338"/>
              <a:gd name="connsiteY1" fmla="*/ 0 h 2604967"/>
              <a:gd name="connsiteX2" fmla="*/ 4044338 w 4044338"/>
              <a:gd name="connsiteY2" fmla="*/ 2604967 h 2604967"/>
              <a:gd name="connsiteX3" fmla="*/ 0 w 4044338"/>
              <a:gd name="connsiteY3" fmla="*/ 2604967 h 260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38" h="2604967">
                <a:moveTo>
                  <a:pt x="0" y="0"/>
                </a:moveTo>
                <a:lnTo>
                  <a:pt x="4044338" y="0"/>
                </a:lnTo>
                <a:lnTo>
                  <a:pt x="4044338" y="2604967"/>
                </a:lnTo>
                <a:lnTo>
                  <a:pt x="0" y="2604967"/>
                </a:lnTo>
                <a:close/>
              </a:path>
            </a:pathLst>
          </a:custGeom>
          <a:blipFill>
            <a:blip r:embed="rId2"/>
            <a:srcRect/>
            <a:stretch>
              <a:fillRect t="-66441" b="-6644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 txBox="1"/>
          <p:nvPr/>
        </p:nvSpPr>
        <p:spPr>
          <a:xfrm>
            <a:off x="1645262" y="3429023"/>
            <a:ext cx="43055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学分绩排名：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5/64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数学建模美赛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M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奖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多次获得学业奖学金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去向：清华大学深圳研究生院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郑紫阳分享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 txBox="1"/>
          <p:nvPr/>
        </p:nvSpPr>
        <p:spPr>
          <a:xfrm>
            <a:off x="1645262" y="3429023"/>
            <a:ext cx="4305595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学分绩：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91.841</a:t>
            </a:r>
            <a:endParaRPr lang="zh-CN" altLang="en-US" sz="2400" b="1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华光中圆_CNKI" panose="02000500000000000000" charset="-122"/>
              <a:ea typeface="华光中圆_CNKI" panose="02000500000000000000" charset="-122"/>
              <a:cs typeface="Alibaba PuHuiTi" pitchFamily="18" charset="-122"/>
              <a:sym typeface="汉仪正圆-55W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原理学院学生会主席</a:t>
            </a: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保研到香港科技大学</a:t>
            </a:r>
            <a:endParaRPr lang="en-US" altLang="zh-CN" sz="2400" b="1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华光中圆_CNKI" panose="02000500000000000000" charset="-122"/>
              <a:ea typeface="华光中圆_CNKI" panose="02000500000000000000" charset="-122"/>
              <a:cs typeface="Alibaba PuHuiTi" pitchFamily="18" charset="-122"/>
              <a:sym typeface="汉仪正圆-55W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华光中圆_CNKI" panose="02000500000000000000" charset="-122"/>
                <a:ea typeface="华光中圆_CNKI" panose="02000500000000000000" charset="-122"/>
                <a:cs typeface="Alibaba PuHuiTi" pitchFamily="18" charset="-122"/>
                <a:sym typeface="汉仪正圆-55W" panose="00020600040101010101" pitchFamily="18" charset="-122"/>
              </a:rPr>
              <a:t>将主要分享留学经验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b="15688"/>
          <a:stretch>
            <a:fillRect/>
          </a:stretch>
        </p:blipFill>
        <p:spPr>
          <a:xfrm>
            <a:off x="6836410" y="751840"/>
            <a:ext cx="4232275" cy="53543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Thank you</a:t>
            </a:r>
            <a:r>
              <a:rPr lang="zh-CN" altLang="en-US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！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SwiaGRpZCI6IjIwYzBiNDc5YmVhYWQyZTg2NTc3MWVkZTlmOWE5ZTA1IiwidXNlckNvdW50Ijox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910,&quot;width&quot;:3683}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5000"/>
                <a:lumOff val="95000"/>
                <a:alpha val="19000"/>
              </a:schemeClr>
            </a:gs>
            <a:gs pos="67000">
              <a:schemeClr val="accent5">
                <a:lumMod val="50000"/>
              </a:schemeClr>
            </a:gs>
            <a:gs pos="100000">
              <a:schemeClr val="accent1">
                <a:lumMod val="50000"/>
              </a:schemeClr>
            </a:gs>
            <a:gs pos="45000">
              <a:schemeClr val="accent5">
                <a:lumMod val="75000"/>
                <a:alpha val="69000"/>
              </a:schemeClr>
            </a:gs>
          </a:gsLst>
          <a:lin ang="10800000" scaled="1"/>
          <a:tileRect/>
        </a:gradFill>
        <a:ln>
          <a:noFill/>
        </a:ln>
      </a:spPr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203</Words>
  <Application>Microsoft Office PowerPoint</Application>
  <PresentationFormat>宽屏</PresentationFormat>
  <Paragraphs>44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Yuanti SC</vt:lpstr>
      <vt:lpstr>华光中圆_CNKI</vt:lpstr>
      <vt:lpstr>Microsoft YaHei</vt:lpstr>
      <vt:lpstr>SimHei</vt:lpstr>
      <vt:lpstr>STXinwei</vt:lpstr>
      <vt:lpstr>等线</vt:lpstr>
      <vt:lpstr>Calibri</vt:lpstr>
      <vt:lpstr>等线 Light</vt:lpstr>
      <vt:lpstr>汉仪正圆-55W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一秦 曾</cp:lastModifiedBy>
  <cp:revision>13</cp:revision>
  <dcterms:created xsi:type="dcterms:W3CDTF">2022-05-31T06:39:00Z</dcterms:created>
  <dcterms:modified xsi:type="dcterms:W3CDTF">2022-10-11T02:51:40Z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45DB1B1F19F04076BE492FB1240AC588</vt:lpwstr>
  </property>
</Properties>
</file>

<file path=docProps/thumbnail.jpeg>
</file>